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200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printerSettings" Target="printerSettings/printerSettings1.bin"/><Relationship Id="rId4" Type="http://schemas.openxmlformats.org/officeDocument/2006/relationships/slide" Target="slides/slide3.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24" Type="http://schemas.openxmlformats.org/officeDocument/2006/relationships/tableStyles" Target="tableStyles.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slide" Target="slides/slide18.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slide" Target="slides/slide1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DA83B2-E001-8244-BCA2-F81553A9E434}"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4067411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DA83B2-E001-8244-BCA2-F81553A9E434}"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27492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DA83B2-E001-8244-BCA2-F81553A9E434}"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14128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DA83B2-E001-8244-BCA2-F81553A9E434}"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1667766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DA83B2-E001-8244-BCA2-F81553A9E434}"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2394484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DA83B2-E001-8244-BCA2-F81553A9E434}" type="datetimeFigureOut">
              <a:rPr lang="en-US" smtClean="0"/>
              <a:t>9/25/14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1106488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DA83B2-E001-8244-BCA2-F81553A9E434}" type="datetimeFigureOut">
              <a:rPr lang="en-US" smtClean="0"/>
              <a:t>9/25/14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158183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DA83B2-E001-8244-BCA2-F81553A9E434}" type="datetimeFigureOut">
              <a:rPr lang="en-US" smtClean="0"/>
              <a:t>9/25/14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2412979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DA83B2-E001-8244-BCA2-F81553A9E434}" type="datetimeFigureOut">
              <a:rPr lang="en-US" smtClean="0"/>
              <a:t>9/25/14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600957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DA83B2-E001-8244-BCA2-F81553A9E434}" type="datetimeFigureOut">
              <a:rPr lang="en-US" smtClean="0"/>
              <a:t>9/25/14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2528806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DA83B2-E001-8244-BCA2-F81553A9E434}" type="datetimeFigureOut">
              <a:rPr lang="en-US" smtClean="0"/>
              <a:t>9/25/14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FD4648-A467-894B-A43F-A1A8E9F750D4}" type="slidenum">
              <a:rPr lang="en-US" smtClean="0"/>
              <a:t>‹#›</a:t>
            </a:fld>
            <a:endParaRPr lang="en-US"/>
          </a:p>
        </p:txBody>
      </p:sp>
    </p:spTree>
    <p:extLst>
      <p:ext uri="{BB962C8B-B14F-4D97-AF65-F5344CB8AC3E}">
        <p14:creationId xmlns:p14="http://schemas.microsoft.com/office/powerpoint/2010/main" val="3114688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A83B2-E001-8244-BCA2-F81553A9E434}" type="datetimeFigureOut">
              <a:rPr lang="en-US" smtClean="0"/>
              <a:t>9/25/14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FD4648-A467-894B-A43F-A1A8E9F750D4}" type="slidenum">
              <a:rPr lang="en-US" smtClean="0"/>
              <a:t>‹#›</a:t>
            </a:fld>
            <a:endParaRPr lang="en-US"/>
          </a:p>
        </p:txBody>
      </p:sp>
    </p:spTree>
    <p:extLst>
      <p:ext uri="{BB962C8B-B14F-4D97-AF65-F5344CB8AC3E}">
        <p14:creationId xmlns:p14="http://schemas.microsoft.com/office/powerpoint/2010/main" val="3912694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DR K SOLANKI, FRCS(</a:t>
            </a:r>
            <a:r>
              <a:rPr lang="en-US" dirty="0" err="1" smtClean="0"/>
              <a:t>Edin</a:t>
            </a:r>
            <a:r>
              <a:rPr lang="en-US" dirty="0" smtClean="0"/>
              <a:t>)</a:t>
            </a:r>
            <a:br>
              <a:rPr lang="en-US" dirty="0" smtClean="0"/>
            </a:br>
            <a:r>
              <a:rPr lang="en-US" dirty="0" smtClean="0"/>
              <a:t>SENIOR CONSULTANT SURGEON</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15200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b="1" u="sng" dirty="0" smtClean="0"/>
              <a:t>ACTINOMYCOSIS</a:t>
            </a:r>
          </a:p>
          <a:p>
            <a:r>
              <a:rPr lang="en-US" dirty="0" smtClean="0"/>
              <a:t>Rare – the lesions present the essential characteristic of </a:t>
            </a:r>
            <a:r>
              <a:rPr lang="en-US" dirty="0" err="1" smtClean="0"/>
              <a:t>facio</a:t>
            </a:r>
            <a:r>
              <a:rPr lang="en-US" dirty="0" smtClean="0"/>
              <a:t>-cervical </a:t>
            </a:r>
            <a:r>
              <a:rPr lang="en-US" dirty="0" err="1" smtClean="0"/>
              <a:t>actinomycosis</a:t>
            </a:r>
            <a:r>
              <a:rPr lang="en-US" dirty="0" smtClean="0"/>
              <a:t>.</a:t>
            </a:r>
          </a:p>
          <a:p>
            <a:r>
              <a:rPr lang="en-US" b="1" u="sng" dirty="0" smtClean="0"/>
              <a:t>MONDOR’S DISEASE</a:t>
            </a:r>
          </a:p>
          <a:p>
            <a:r>
              <a:rPr lang="en-US" dirty="0" smtClean="0"/>
              <a:t>Thrombophlebitis of the superficial veins of the breast and anterior chest wall, although it has also been encountered in the arm.</a:t>
            </a:r>
          </a:p>
          <a:p>
            <a:r>
              <a:rPr lang="en-US" dirty="0" smtClean="0"/>
              <a:t>Features – </a:t>
            </a:r>
            <a:r>
              <a:rPr lang="en-US" dirty="0" err="1" smtClean="0"/>
              <a:t>thrombosed</a:t>
            </a:r>
            <a:r>
              <a:rPr lang="en-US" dirty="0" smtClean="0"/>
              <a:t> subcutaneous cord, usually attached to the skin. When the skin over the breast is stretched by raising the arm, a narrow subcutaneous groove alongside the cord becomes apparent. </a:t>
            </a:r>
            <a:endParaRPr lang="en-US" dirty="0"/>
          </a:p>
        </p:txBody>
      </p:sp>
    </p:spTree>
    <p:extLst>
      <p:ext uri="{BB962C8B-B14F-4D97-AF65-F5344CB8AC3E}">
        <p14:creationId xmlns:p14="http://schemas.microsoft.com/office/powerpoint/2010/main" val="3421433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smtClean="0"/>
              <a:t>differential </a:t>
            </a:r>
            <a:r>
              <a:rPr lang="en-US" dirty="0" smtClean="0"/>
              <a:t>diagnosis is lymphatic permeation from the </a:t>
            </a:r>
            <a:r>
              <a:rPr lang="en-US" dirty="0" smtClean="0"/>
              <a:t>occult carcinoma </a:t>
            </a:r>
            <a:r>
              <a:rPr lang="en-US" dirty="0" smtClean="0"/>
              <a:t>of the breast. </a:t>
            </a:r>
          </a:p>
          <a:p>
            <a:r>
              <a:rPr lang="en-US" b="1" u="sng" dirty="0" smtClean="0"/>
              <a:t>Treatment</a:t>
            </a:r>
            <a:r>
              <a:rPr lang="en-US" dirty="0" smtClean="0"/>
              <a:t> – restriction of arm movements and, in any case, the condition subsides within a few months without recurrence, complications or deformity.</a:t>
            </a:r>
          </a:p>
          <a:p>
            <a:r>
              <a:rPr lang="en-US" b="1" u="sng" dirty="0" smtClean="0"/>
              <a:t>DUCT ECTASIA/PERIDUCTAL MASTITIS</a:t>
            </a:r>
          </a:p>
          <a:p>
            <a:r>
              <a:rPr lang="en-US" dirty="0" smtClean="0"/>
              <a:t>Dilatation of ducts, often associated with </a:t>
            </a:r>
            <a:r>
              <a:rPr lang="en-US" dirty="0" err="1" smtClean="0"/>
              <a:t>peri</a:t>
            </a:r>
            <a:r>
              <a:rPr lang="en-US" dirty="0" smtClean="0"/>
              <a:t>-ductal </a:t>
            </a:r>
            <a:r>
              <a:rPr lang="en-US" dirty="0" smtClean="0"/>
              <a:t>inflammation. Much more common in smokers. </a:t>
            </a:r>
          </a:p>
          <a:p>
            <a:endParaRPr lang="en-US" dirty="0" smtClean="0"/>
          </a:p>
        </p:txBody>
      </p:sp>
    </p:spTree>
    <p:extLst>
      <p:ext uri="{BB962C8B-B14F-4D97-AF65-F5344CB8AC3E}">
        <p14:creationId xmlns:p14="http://schemas.microsoft.com/office/powerpoint/2010/main" val="3157875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u="sng" dirty="0" smtClean="0"/>
              <a:t>Clinical features</a:t>
            </a:r>
            <a:r>
              <a:rPr lang="en-US" dirty="0" smtClean="0"/>
              <a:t> – nipple discharge (any </a:t>
            </a:r>
            <a:r>
              <a:rPr lang="en-US" dirty="0" err="1" smtClean="0"/>
              <a:t>colour</a:t>
            </a:r>
            <a:r>
              <a:rPr lang="en-US" dirty="0" smtClean="0"/>
              <a:t>), a </a:t>
            </a:r>
            <a:r>
              <a:rPr lang="en-US" dirty="0" err="1" smtClean="0"/>
              <a:t>subareolar</a:t>
            </a:r>
            <a:r>
              <a:rPr lang="en-US" dirty="0" smtClean="0"/>
              <a:t> mass , abscess, </a:t>
            </a:r>
            <a:r>
              <a:rPr lang="en-US" dirty="0" smtClean="0"/>
              <a:t>mammary </a:t>
            </a:r>
            <a:r>
              <a:rPr lang="en-US" dirty="0" smtClean="0"/>
              <a:t>duct fistula and/or nipple retraction.</a:t>
            </a:r>
          </a:p>
          <a:p>
            <a:r>
              <a:rPr lang="en-US" b="1" u="sng" dirty="0" smtClean="0"/>
              <a:t>Treatment</a:t>
            </a:r>
            <a:r>
              <a:rPr lang="en-US" dirty="0" smtClean="0"/>
              <a:t> – If a mass or nipple retraction – exclude carcinoma (mammogram, </a:t>
            </a:r>
            <a:r>
              <a:rPr lang="en-US" dirty="0" smtClean="0"/>
              <a:t>cytology </a:t>
            </a:r>
            <a:r>
              <a:rPr lang="en-US" dirty="0" smtClean="0"/>
              <a:t>histology, excision).</a:t>
            </a:r>
          </a:p>
          <a:p>
            <a:r>
              <a:rPr lang="en-US" b="1" u="sng" dirty="0" smtClean="0"/>
              <a:t>Antibiotics</a:t>
            </a:r>
            <a:r>
              <a:rPr lang="en-US" dirty="0" smtClean="0"/>
              <a:t> may be tried.</a:t>
            </a:r>
          </a:p>
          <a:p>
            <a:r>
              <a:rPr lang="en-US" b="1" u="sng" dirty="0" smtClean="0"/>
              <a:t>Surgery</a:t>
            </a:r>
            <a:r>
              <a:rPr lang="en-US" dirty="0" smtClean="0"/>
              <a:t> – </a:t>
            </a:r>
            <a:r>
              <a:rPr lang="en-US" dirty="0" smtClean="0"/>
              <a:t>excision </a:t>
            </a:r>
            <a:r>
              <a:rPr lang="en-US" dirty="0" smtClean="0"/>
              <a:t>of all the major ducts</a:t>
            </a:r>
            <a:endParaRPr lang="en-US" dirty="0"/>
          </a:p>
        </p:txBody>
      </p:sp>
    </p:spTree>
    <p:extLst>
      <p:ext uri="{BB962C8B-B14F-4D97-AF65-F5344CB8AC3E}">
        <p14:creationId xmlns:p14="http://schemas.microsoft.com/office/powerpoint/2010/main" val="1269025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a:t>
            </a:r>
            <a:endParaRPr lang="en-US" dirty="0"/>
          </a:p>
        </p:txBody>
      </p:sp>
      <p:sp>
        <p:nvSpPr>
          <p:cNvPr id="3" name="Content Placeholder 2"/>
          <p:cNvSpPr>
            <a:spLocks noGrp="1"/>
          </p:cNvSpPr>
          <p:nvPr>
            <p:ph idx="1"/>
          </p:nvPr>
        </p:nvSpPr>
        <p:spPr/>
        <p:txBody>
          <a:bodyPr/>
          <a:lstStyle/>
          <a:p>
            <a:r>
              <a:rPr lang="en-US" b="1" u="sng" dirty="0" smtClean="0"/>
              <a:t>LUMPY BREASTS</a:t>
            </a:r>
          </a:p>
          <a:p>
            <a:r>
              <a:rPr lang="en-US" dirty="0" smtClean="0"/>
              <a:t>If sure that doctor </a:t>
            </a:r>
            <a:r>
              <a:rPr lang="en-US" dirty="0" smtClean="0"/>
              <a:t>is </a:t>
            </a:r>
            <a:r>
              <a:rPr lang="en-US" dirty="0" smtClean="0"/>
              <a:t>not dealing with a discrete abnormality and supported by mammography and/or ultrasound, firm assurance to the patient.</a:t>
            </a:r>
          </a:p>
          <a:p>
            <a:pPr marL="0" indent="0">
              <a:buNone/>
            </a:pPr>
            <a:r>
              <a:rPr lang="en-US" dirty="0" smtClean="0"/>
              <a:t>Review the patient at different points in the menstrual cycle, e.g. 6 weeks later, often the clinical signs will have resolved. </a:t>
            </a:r>
            <a:endParaRPr lang="en-US" dirty="0"/>
          </a:p>
        </p:txBody>
      </p:sp>
    </p:spTree>
    <p:extLst>
      <p:ext uri="{BB962C8B-B14F-4D97-AF65-F5344CB8AC3E}">
        <p14:creationId xmlns:p14="http://schemas.microsoft.com/office/powerpoint/2010/main" val="3174520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u="sng" dirty="0" smtClean="0"/>
              <a:t>MASTALGIA</a:t>
            </a:r>
          </a:p>
          <a:p>
            <a:r>
              <a:rPr lang="en-US" dirty="0" smtClean="0"/>
              <a:t>Pain and tenderness.</a:t>
            </a:r>
          </a:p>
          <a:p>
            <a:r>
              <a:rPr lang="en-US" dirty="0" smtClean="0"/>
              <a:t>Firm assurance, explain </a:t>
            </a:r>
            <a:r>
              <a:rPr lang="en-US" dirty="0" err="1" smtClean="0"/>
              <a:t>aetiology</a:t>
            </a:r>
            <a:r>
              <a:rPr lang="en-US" dirty="0" smtClean="0"/>
              <a:t>, fitting and supportive bra, avoiding caffeine drinks.</a:t>
            </a:r>
          </a:p>
          <a:p>
            <a:r>
              <a:rPr lang="en-US" dirty="0" smtClean="0"/>
              <a:t>For intractable symptoms, an anti-</a:t>
            </a:r>
            <a:r>
              <a:rPr lang="en-US" dirty="0" err="1" smtClean="0"/>
              <a:t>gonadotrophin</a:t>
            </a:r>
            <a:r>
              <a:rPr lang="en-US" dirty="0" smtClean="0"/>
              <a:t> (</a:t>
            </a:r>
            <a:r>
              <a:rPr lang="en-US" dirty="0" err="1" smtClean="0"/>
              <a:t>danazol</a:t>
            </a:r>
            <a:r>
              <a:rPr lang="en-US" dirty="0" smtClean="0"/>
              <a:t>) or a prolactin inhibitor (</a:t>
            </a:r>
            <a:r>
              <a:rPr lang="en-US" dirty="0" err="1" smtClean="0"/>
              <a:t>bromocryptin</a:t>
            </a:r>
            <a:r>
              <a:rPr lang="en-US" dirty="0" smtClean="0"/>
              <a:t>). Very rarely, an anti-</a:t>
            </a:r>
            <a:r>
              <a:rPr lang="en-US" dirty="0" err="1" smtClean="0"/>
              <a:t>oestrogen</a:t>
            </a:r>
            <a:r>
              <a:rPr lang="en-US" dirty="0" smtClean="0"/>
              <a:t> (</a:t>
            </a:r>
            <a:r>
              <a:rPr lang="en-US" dirty="0" err="1" smtClean="0"/>
              <a:t>tamoxifen</a:t>
            </a:r>
            <a:r>
              <a:rPr lang="en-US" dirty="0" smtClean="0"/>
              <a:t>).</a:t>
            </a:r>
          </a:p>
          <a:p>
            <a:r>
              <a:rPr lang="en-US" dirty="0" smtClean="0"/>
              <a:t>For non-cyclical </a:t>
            </a:r>
            <a:r>
              <a:rPr lang="en-US" dirty="0" err="1" smtClean="0"/>
              <a:t>mastlgia</a:t>
            </a:r>
            <a:r>
              <a:rPr lang="en-US" dirty="0" smtClean="0"/>
              <a:t>, exclude extra-mammary causes such as chest wall pin.</a:t>
            </a:r>
            <a:endParaRPr lang="en-US" dirty="0"/>
          </a:p>
        </p:txBody>
      </p:sp>
    </p:spTree>
    <p:extLst>
      <p:ext uri="{BB962C8B-B14F-4D97-AF65-F5344CB8AC3E}">
        <p14:creationId xmlns:p14="http://schemas.microsoft.com/office/powerpoint/2010/main" val="398996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u="sng" dirty="0" smtClean="0"/>
              <a:t>BREAST CYSTS</a:t>
            </a:r>
          </a:p>
          <a:p>
            <a:r>
              <a:rPr lang="en-US" dirty="0" smtClean="0"/>
              <a:t>Most commonly in the last decade of reproductive life, as a result of a non-integrated involution of </a:t>
            </a:r>
            <a:r>
              <a:rPr lang="en-US" dirty="0" err="1" smtClean="0"/>
              <a:t>stroma</a:t>
            </a:r>
            <a:r>
              <a:rPr lang="en-US" dirty="0" smtClean="0"/>
              <a:t> and epithelium. Often multiple, </a:t>
            </a:r>
            <a:r>
              <a:rPr lang="en-US" dirty="0" smtClean="0"/>
              <a:t>bilateral</a:t>
            </a:r>
            <a:r>
              <a:rPr lang="en-US" dirty="0" smtClean="0"/>
              <a:t>, can mimic carcinoma. Typically present suddenly. </a:t>
            </a:r>
          </a:p>
          <a:p>
            <a:r>
              <a:rPr lang="en-US" dirty="0" smtClean="0"/>
              <a:t>Prompt diagnosis and drainage.</a:t>
            </a:r>
          </a:p>
          <a:p>
            <a:r>
              <a:rPr lang="en-US" dirty="0" smtClean="0"/>
              <a:t>If residual lump or blood stained fluid, local excision and histology.</a:t>
            </a:r>
            <a:endParaRPr lang="en-US" dirty="0"/>
          </a:p>
        </p:txBody>
      </p:sp>
    </p:spTree>
    <p:extLst>
      <p:ext uri="{BB962C8B-B14F-4D97-AF65-F5344CB8AC3E}">
        <p14:creationId xmlns:p14="http://schemas.microsoft.com/office/powerpoint/2010/main" val="1156760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u="sng" dirty="0" smtClean="0"/>
              <a:t>GALACTOCELE</a:t>
            </a:r>
          </a:p>
          <a:p>
            <a:r>
              <a:rPr lang="en-US" dirty="0" smtClean="0"/>
              <a:t>Rare, usually presents as a solitary, sub-areolar cyst and always dates from lactation. It contains milk, and in longstanding cases its wall </a:t>
            </a:r>
            <a:r>
              <a:rPr lang="en-US" dirty="0" smtClean="0"/>
              <a:t>tend </a:t>
            </a:r>
            <a:r>
              <a:rPr lang="en-US" dirty="0" smtClean="0"/>
              <a:t>to calcify</a:t>
            </a:r>
            <a:r>
              <a:rPr lang="en-US" dirty="0" smtClean="0"/>
              <a:t>.</a:t>
            </a:r>
          </a:p>
          <a:p>
            <a:r>
              <a:rPr lang="en-US" b="1" u="sng" dirty="0" smtClean="0"/>
              <a:t>FIBROADENOMA</a:t>
            </a:r>
          </a:p>
          <a:p>
            <a:r>
              <a:rPr lang="en-US" dirty="0" smtClean="0"/>
              <a:t>Usually arise in the fully developed breast between the ages 15 and 25 years, occasionally in much older women. Arise from hyperplasia of a single lobule and usually grow up to 2-3 cm. well marked capsule. Does not require excision, unless suspicious cytology, becomes very large, or patient wants it removed. </a:t>
            </a:r>
            <a:endParaRPr lang="en-US" dirty="0"/>
          </a:p>
        </p:txBody>
      </p:sp>
    </p:spTree>
    <p:extLst>
      <p:ext uri="{BB962C8B-B14F-4D97-AF65-F5344CB8AC3E}">
        <p14:creationId xmlns:p14="http://schemas.microsoft.com/office/powerpoint/2010/main" val="1028816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u="sng" dirty="0" smtClean="0"/>
              <a:t>PHYLLODES TUMOUR</a:t>
            </a:r>
          </a:p>
          <a:p>
            <a:r>
              <a:rPr lang="en-US" dirty="0" smtClean="0"/>
              <a:t>Benign </a:t>
            </a:r>
            <a:r>
              <a:rPr lang="en-US" dirty="0" err="1" smtClean="0"/>
              <a:t>tumour</a:t>
            </a:r>
            <a:r>
              <a:rPr lang="en-US" dirty="0" smtClean="0"/>
              <a:t> occur over the age of 40, may occur in younger women. They present as large, sometimes massive </a:t>
            </a:r>
            <a:r>
              <a:rPr lang="en-US" dirty="0" err="1" smtClean="0"/>
              <a:t>tumour</a:t>
            </a:r>
            <a:r>
              <a:rPr lang="en-US" dirty="0" smtClean="0"/>
              <a:t> with an uneven surface. Sometimes ulceration of overlying skin occurs because of pressure necrosis. Despite their size, they remain mobile on the chest wall. </a:t>
            </a:r>
          </a:p>
          <a:p>
            <a:r>
              <a:rPr lang="en-US" dirty="0" smtClean="0"/>
              <a:t>Histologically variation in their appearance, with some of low malignant potential resembling a </a:t>
            </a:r>
            <a:r>
              <a:rPr lang="en-US" dirty="0" err="1" smtClean="0"/>
              <a:t>fibroadenoma</a:t>
            </a:r>
            <a:r>
              <a:rPr lang="en-US" dirty="0" smtClean="0"/>
              <a:t> and others having a higher mitotic index, which are histologically worrying.</a:t>
            </a:r>
            <a:endParaRPr lang="en-US" dirty="0"/>
          </a:p>
        </p:txBody>
      </p:sp>
    </p:spTree>
    <p:extLst>
      <p:ext uri="{BB962C8B-B14F-4D97-AF65-F5344CB8AC3E}">
        <p14:creationId xmlns:p14="http://schemas.microsoft.com/office/powerpoint/2010/main" val="65765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smtClean="0"/>
              <a:t>The latter  may recur locally, very rarely develop features of a </a:t>
            </a:r>
            <a:r>
              <a:rPr lang="en-US" b="1" u="sng" dirty="0" err="1" smtClean="0"/>
              <a:t>sarcomatous</a:t>
            </a:r>
            <a:r>
              <a:rPr lang="en-US" b="1" u="sng" dirty="0" smtClean="0"/>
              <a:t> </a:t>
            </a:r>
            <a:r>
              <a:rPr lang="en-US" b="1" u="sng" dirty="0" err="1" smtClean="0"/>
              <a:t>tumour</a:t>
            </a:r>
            <a:r>
              <a:rPr lang="en-US" b="1" u="sng" dirty="0" smtClean="0"/>
              <a:t>. May </a:t>
            </a:r>
            <a:r>
              <a:rPr lang="en-US" b="1" u="sng" dirty="0" err="1" smtClean="0"/>
              <a:t>metastatise</a:t>
            </a:r>
            <a:r>
              <a:rPr lang="en-US" b="1" u="sng" dirty="0" smtClean="0"/>
              <a:t> via the bloodstream.</a:t>
            </a:r>
          </a:p>
          <a:p>
            <a:r>
              <a:rPr lang="en-US" b="1" u="sng" dirty="0" smtClean="0"/>
              <a:t>TREATMENT</a:t>
            </a:r>
          </a:p>
          <a:p>
            <a:r>
              <a:rPr lang="en-US" dirty="0" smtClean="0"/>
              <a:t>For the benign type – </a:t>
            </a:r>
            <a:r>
              <a:rPr lang="en-US" dirty="0" err="1" smtClean="0"/>
              <a:t>enucleation</a:t>
            </a:r>
            <a:r>
              <a:rPr lang="en-US" dirty="0" smtClean="0"/>
              <a:t> in young women or wide local excision. Massive </a:t>
            </a:r>
            <a:r>
              <a:rPr lang="en-US" dirty="0" err="1" smtClean="0"/>
              <a:t>tumours</a:t>
            </a:r>
            <a:r>
              <a:rPr lang="en-US" dirty="0" smtClean="0"/>
              <a:t>, recurrent </a:t>
            </a:r>
            <a:r>
              <a:rPr lang="en-US" dirty="0" err="1" smtClean="0"/>
              <a:t>tumours</a:t>
            </a:r>
            <a:r>
              <a:rPr lang="en-US" dirty="0" smtClean="0"/>
              <a:t>, and those of malignant type will require mastectomy. </a:t>
            </a:r>
            <a:endParaRPr lang="en-US" dirty="0"/>
          </a:p>
        </p:txBody>
      </p:sp>
    </p:spTree>
    <p:extLst>
      <p:ext uri="{BB962C8B-B14F-4D97-AF65-F5344CB8AC3E}">
        <p14:creationId xmlns:p14="http://schemas.microsoft.com/office/powerpoint/2010/main" val="2580754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BENIGN BREAST DISEASE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the most common cause of breast problems – up to 30% of women.</a:t>
            </a:r>
          </a:p>
          <a:p>
            <a:r>
              <a:rPr lang="en-US" dirty="0" smtClean="0"/>
              <a:t>Most common symptoms – pain, lump.</a:t>
            </a:r>
          </a:p>
          <a:p>
            <a:r>
              <a:rPr lang="en-US" dirty="0" smtClean="0"/>
              <a:t>Aim – to exclude cancer and treat symptoms.</a:t>
            </a:r>
          </a:p>
          <a:p>
            <a:r>
              <a:rPr lang="en-US" b="1" u="sng" dirty="0" smtClean="0"/>
              <a:t>CONGENITAL ANAOMALIES</a:t>
            </a:r>
          </a:p>
          <a:p>
            <a:r>
              <a:rPr lang="en-US" b="1" u="sng" dirty="0" err="1" smtClean="0"/>
              <a:t>Amazia</a:t>
            </a:r>
            <a:r>
              <a:rPr lang="en-US" dirty="0" smtClean="0"/>
              <a:t> – cong. Absence of breast –one or both sides. More common in males.</a:t>
            </a:r>
          </a:p>
          <a:p>
            <a:r>
              <a:rPr lang="en-US" b="1" u="sng" dirty="0" err="1" smtClean="0"/>
              <a:t>Polymazia</a:t>
            </a:r>
            <a:r>
              <a:rPr lang="en-US" dirty="0" smtClean="0"/>
              <a:t> – Accessory breast – axilla, groin, buttock thigh. May function during lactation.</a:t>
            </a:r>
          </a:p>
        </p:txBody>
      </p:sp>
    </p:spTree>
    <p:extLst>
      <p:ext uri="{BB962C8B-B14F-4D97-AF65-F5344CB8AC3E}">
        <p14:creationId xmlns:p14="http://schemas.microsoft.com/office/powerpoint/2010/main" val="2794935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b="1" u="sng" dirty="0" smtClean="0"/>
              <a:t>MASTITIS OF INFANTS</a:t>
            </a:r>
          </a:p>
          <a:p>
            <a:r>
              <a:rPr lang="en-US" dirty="0" smtClean="0"/>
              <a:t>Both in male and female infants.</a:t>
            </a:r>
          </a:p>
          <a:p>
            <a:r>
              <a:rPr lang="en-US" dirty="0" smtClean="0"/>
              <a:t>On 3</a:t>
            </a:r>
            <a:r>
              <a:rPr lang="en-US" baseline="30000" dirty="0" smtClean="0"/>
              <a:t>rd</a:t>
            </a:r>
            <a:r>
              <a:rPr lang="en-US" dirty="0" smtClean="0"/>
              <a:t> or 4</a:t>
            </a:r>
            <a:r>
              <a:rPr lang="en-US" baseline="30000" dirty="0" smtClean="0"/>
              <a:t>th</a:t>
            </a:r>
            <a:r>
              <a:rPr lang="en-US" dirty="0" smtClean="0"/>
              <a:t> day of life – on light pressure a drop of a </a:t>
            </a:r>
            <a:r>
              <a:rPr lang="en-US" dirty="0" err="1" smtClean="0"/>
              <a:t>colourless</a:t>
            </a:r>
            <a:r>
              <a:rPr lang="en-US" dirty="0" smtClean="0"/>
              <a:t> fluid , few days later, slight milky secretion – disappears during 3</a:t>
            </a:r>
            <a:r>
              <a:rPr lang="en-US" baseline="30000" dirty="0" smtClean="0"/>
              <a:t>rd</a:t>
            </a:r>
            <a:r>
              <a:rPr lang="en-US" dirty="0" smtClean="0"/>
              <a:t> week.</a:t>
            </a:r>
          </a:p>
          <a:p>
            <a:r>
              <a:rPr lang="en-US" dirty="0" smtClean="0"/>
              <a:t>True mastitis is uncommon and is caused by staphylococcus </a:t>
            </a:r>
            <a:r>
              <a:rPr lang="en-US" dirty="0" err="1" smtClean="0"/>
              <a:t>aureus</a:t>
            </a:r>
            <a:r>
              <a:rPr lang="en-US" dirty="0" smtClean="0"/>
              <a:t>.</a:t>
            </a:r>
            <a:endParaRPr lang="en-US" dirty="0"/>
          </a:p>
        </p:txBody>
      </p:sp>
    </p:spTree>
    <p:extLst>
      <p:ext uri="{BB962C8B-B14F-4D97-AF65-F5344CB8AC3E}">
        <p14:creationId xmlns:p14="http://schemas.microsoft.com/office/powerpoint/2010/main" val="907366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r>
              <a:rPr lang="en-US" b="1" u="sng" dirty="0" smtClean="0"/>
              <a:t>DIFFUSE HYPERTROPHY</a:t>
            </a:r>
          </a:p>
          <a:p>
            <a:r>
              <a:rPr lang="en-US" dirty="0" smtClean="0"/>
              <a:t>Occurs sporadically in healthy girls at puberty, and much less often during the first pregnancy. The breasts can become huge and may reach the knees in sitting position. Rarely unilateral. Cause – an alteration in the normal sensitivity of the breast to </a:t>
            </a:r>
            <a:r>
              <a:rPr lang="en-US" dirty="0" err="1" smtClean="0"/>
              <a:t>oestrogen</a:t>
            </a:r>
            <a:r>
              <a:rPr lang="en-US" dirty="0" smtClean="0"/>
              <a:t>.</a:t>
            </a:r>
          </a:p>
          <a:p>
            <a:r>
              <a:rPr lang="en-US" b="1" u="sng" dirty="0" smtClean="0"/>
              <a:t>Treatment</a:t>
            </a:r>
            <a:r>
              <a:rPr lang="en-US" dirty="0" smtClean="0"/>
              <a:t>: some success with anti-</a:t>
            </a:r>
            <a:r>
              <a:rPr lang="en-US" dirty="0" err="1" smtClean="0"/>
              <a:t>oestrogens</a:t>
            </a:r>
            <a:endParaRPr lang="en-US" dirty="0"/>
          </a:p>
          <a:p>
            <a:r>
              <a:rPr lang="en-US" dirty="0" smtClean="0"/>
              <a:t>Otherwise – reduction mammoplasty.</a:t>
            </a:r>
            <a:endParaRPr lang="en-US" dirty="0"/>
          </a:p>
        </p:txBody>
      </p:sp>
    </p:spTree>
    <p:extLst>
      <p:ext uri="{BB962C8B-B14F-4D97-AF65-F5344CB8AC3E}">
        <p14:creationId xmlns:p14="http://schemas.microsoft.com/office/powerpoint/2010/main" val="3845353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b="1" u="sng" dirty="0" smtClean="0"/>
              <a:t>INJURIES TO BREAST</a:t>
            </a:r>
          </a:p>
          <a:p>
            <a:r>
              <a:rPr lang="en-US" b="1" u="sng" dirty="0" smtClean="0"/>
              <a:t>HAEMATOMA</a:t>
            </a:r>
            <a:r>
              <a:rPr lang="en-US" dirty="0" smtClean="0"/>
              <a:t> – lump in absence of overlying bruising, is difficult to diagnose correctly- biopsy.</a:t>
            </a:r>
          </a:p>
          <a:p>
            <a:r>
              <a:rPr lang="en-US" b="1" u="sng" dirty="0" smtClean="0"/>
              <a:t>TRAUMATIC FAT NECROSIS</a:t>
            </a:r>
          </a:p>
          <a:p>
            <a:r>
              <a:rPr lang="en-US" b="1" u="sng" dirty="0" smtClean="0"/>
              <a:t>Acute or chronic </a:t>
            </a:r>
            <a:r>
              <a:rPr lang="en-US" dirty="0" smtClean="0"/>
              <a:t>– occurs following a blow. A lump, often painless. May mimic carcinoma, even displaying skin tethering and nipple retraction – biopsy. History of trauma is not diagnostic as this may merely have drawn patient’s attention to a pre-existing lump </a:t>
            </a:r>
            <a:endParaRPr lang="en-US" dirty="0"/>
          </a:p>
        </p:txBody>
      </p:sp>
    </p:spTree>
    <p:extLst>
      <p:ext uri="{BB962C8B-B14F-4D97-AF65-F5344CB8AC3E}">
        <p14:creationId xmlns:p14="http://schemas.microsoft.com/office/powerpoint/2010/main" val="2083427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b="1" u="sng" dirty="0" smtClean="0"/>
              <a:t>ACUTE AND SUBACUTE INFLAMMATION</a:t>
            </a:r>
          </a:p>
          <a:p>
            <a:r>
              <a:rPr lang="en-US" dirty="0" smtClean="0"/>
              <a:t> </a:t>
            </a:r>
            <a:r>
              <a:rPr lang="en-US" b="1" u="sng" dirty="0" smtClean="0"/>
              <a:t>Bacterial mastitis </a:t>
            </a:r>
            <a:r>
              <a:rPr lang="en-US" dirty="0" smtClean="0"/>
              <a:t>– the most common variety of mastitis and is associated with lactation in majority of cases.</a:t>
            </a:r>
          </a:p>
          <a:p>
            <a:r>
              <a:rPr lang="en-US" b="1" u="sng" dirty="0" err="1" smtClean="0"/>
              <a:t>Aetiology</a:t>
            </a:r>
            <a:r>
              <a:rPr lang="en-US" dirty="0" smtClean="0"/>
              <a:t> – Mostly staphylococcus </a:t>
            </a:r>
            <a:r>
              <a:rPr lang="en-US" dirty="0" err="1" smtClean="0"/>
              <a:t>aureus</a:t>
            </a:r>
            <a:r>
              <a:rPr lang="en-US" dirty="0" smtClean="0"/>
              <a:t> and, if hospital </a:t>
            </a:r>
            <a:r>
              <a:rPr lang="en-US" dirty="0" smtClean="0"/>
              <a:t>acquired</a:t>
            </a:r>
            <a:r>
              <a:rPr lang="en-US" dirty="0" smtClean="0"/>
              <a:t>, are likely to be penicillin resistant.</a:t>
            </a:r>
          </a:p>
          <a:p>
            <a:r>
              <a:rPr lang="en-US" dirty="0" smtClean="0"/>
              <a:t>In many cases, the lactiferous ducts will first get blocked by epithelial </a:t>
            </a:r>
            <a:r>
              <a:rPr lang="en-US" dirty="0"/>
              <a:t>d</a:t>
            </a:r>
            <a:r>
              <a:rPr lang="en-US" dirty="0" smtClean="0"/>
              <a:t>ebris leading to stasis, this theory is supported by the relatively high incidence of mastitis in women with retracted nipple. Once within the </a:t>
            </a:r>
            <a:r>
              <a:rPr lang="en-US" dirty="0" err="1" smtClean="0"/>
              <a:t>ampula</a:t>
            </a:r>
            <a:r>
              <a:rPr lang="en-US" dirty="0" smtClean="0"/>
              <a:t> of the duct, staphylococci cause clotting of milk and, within this duct, organisms multiply.</a:t>
            </a:r>
            <a:endParaRPr lang="en-US" dirty="0"/>
          </a:p>
        </p:txBody>
      </p:sp>
    </p:spTree>
    <p:extLst>
      <p:ext uri="{BB962C8B-B14F-4D97-AF65-F5344CB8AC3E}">
        <p14:creationId xmlns:p14="http://schemas.microsoft.com/office/powerpoint/2010/main" val="1681071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92500"/>
          </a:bodyPr>
          <a:lstStyle/>
          <a:p>
            <a:r>
              <a:rPr lang="en-US" b="1" u="sng" dirty="0" smtClean="0"/>
              <a:t>CLINICAL FEATURES</a:t>
            </a:r>
          </a:p>
          <a:p>
            <a:r>
              <a:rPr lang="en-US" dirty="0" smtClean="0"/>
              <a:t>Classical signs of acute inflammation. First, generalized cellulitis – later abscess will form.</a:t>
            </a:r>
          </a:p>
          <a:p>
            <a:r>
              <a:rPr lang="en-US" b="1" u="sng" dirty="0" smtClean="0"/>
              <a:t>Treatment</a:t>
            </a:r>
            <a:r>
              <a:rPr lang="en-US" dirty="0" smtClean="0"/>
              <a:t> – Cellulitis stage – appropriate antibiotics, breast support, local heat and analgesics. If antibiotics are used in the presence of </a:t>
            </a:r>
            <a:r>
              <a:rPr lang="en-US" dirty="0" smtClean="0"/>
              <a:t>un-drained </a:t>
            </a:r>
            <a:r>
              <a:rPr lang="en-US" dirty="0" smtClean="0"/>
              <a:t>pus, an “</a:t>
            </a:r>
            <a:r>
              <a:rPr lang="en-US" dirty="0" err="1" smtClean="0"/>
              <a:t>antibioma</a:t>
            </a:r>
            <a:r>
              <a:rPr lang="en-US" dirty="0" smtClean="0"/>
              <a:t>” may form. This is a large, sterile, </a:t>
            </a:r>
            <a:r>
              <a:rPr lang="en-US" dirty="0" err="1" smtClean="0"/>
              <a:t>browny</a:t>
            </a:r>
            <a:r>
              <a:rPr lang="en-US" dirty="0" smtClean="0"/>
              <a:t> </a:t>
            </a:r>
            <a:r>
              <a:rPr lang="en-US" dirty="0" err="1" smtClean="0"/>
              <a:t>oedematous</a:t>
            </a:r>
            <a:r>
              <a:rPr lang="en-US" dirty="0" smtClean="0"/>
              <a:t> swelling that may take many weeks to resolve.  </a:t>
            </a:r>
          </a:p>
          <a:p>
            <a:endParaRPr lang="en-US" dirty="0" smtClean="0"/>
          </a:p>
          <a:p>
            <a:endParaRPr lang="en-US" dirty="0"/>
          </a:p>
        </p:txBody>
      </p:sp>
    </p:spTree>
    <p:extLst>
      <p:ext uri="{BB962C8B-B14F-4D97-AF65-F5344CB8AC3E}">
        <p14:creationId xmlns:p14="http://schemas.microsoft.com/office/powerpoint/2010/main" val="368175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presence of pus can be confirmed with needle aspiration.</a:t>
            </a:r>
          </a:p>
          <a:p>
            <a:r>
              <a:rPr lang="en-US" dirty="0" smtClean="0"/>
              <a:t>Operative drainage of breast abscess.</a:t>
            </a:r>
          </a:p>
          <a:p>
            <a:r>
              <a:rPr lang="en-US" b="1" u="sng" dirty="0" smtClean="0"/>
              <a:t>CHRONIC INFLAMMATORY ABSCESS</a:t>
            </a:r>
          </a:p>
          <a:p>
            <a:r>
              <a:rPr lang="en-US" dirty="0" smtClean="0"/>
              <a:t>May follow inadequate drainage or injudicious antibiotic treatment – often very difficult to diagnose. When encapsulated within a thick wall of fibrous tissue, it cannot be distinguished from cancer without histology.</a:t>
            </a:r>
          </a:p>
        </p:txBody>
      </p:sp>
    </p:spTree>
    <p:extLst>
      <p:ext uri="{BB962C8B-B14F-4D97-AF65-F5344CB8AC3E}">
        <p14:creationId xmlns:p14="http://schemas.microsoft.com/office/powerpoint/2010/main" val="188482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u="sng" dirty="0" smtClean="0"/>
              <a:t>TUBERCULOSIS OF BREAST</a:t>
            </a:r>
          </a:p>
          <a:p>
            <a:r>
              <a:rPr lang="en-US" dirty="0" smtClean="0"/>
              <a:t>Comparatively rare – usually associated with pulmonary TB or </a:t>
            </a:r>
            <a:r>
              <a:rPr lang="en-US" dirty="0" err="1" smtClean="0"/>
              <a:t>tuberculous</a:t>
            </a:r>
            <a:r>
              <a:rPr lang="en-US" dirty="0" smtClean="0"/>
              <a:t> cervical adenitis.</a:t>
            </a:r>
          </a:p>
          <a:p>
            <a:r>
              <a:rPr lang="en-US" dirty="0" smtClean="0"/>
              <a:t>Occurs more often in </a:t>
            </a:r>
            <a:r>
              <a:rPr lang="en-US" dirty="0" err="1" smtClean="0"/>
              <a:t>parous</a:t>
            </a:r>
            <a:r>
              <a:rPr lang="en-US" dirty="0" smtClean="0"/>
              <a:t> women and usually presents with multiple chronic abscesses and sinuses and typical bluish, attenuated appearance of the surrounding skin. Diagnosis – bacteriology and histology.</a:t>
            </a:r>
          </a:p>
          <a:p>
            <a:r>
              <a:rPr lang="en-US" b="1" u="sng" dirty="0" smtClean="0"/>
              <a:t>Treatment</a:t>
            </a:r>
            <a:r>
              <a:rPr lang="en-US" dirty="0" smtClean="0"/>
              <a:t> – Anti-TB chemotherapy.</a:t>
            </a:r>
            <a:endParaRPr lang="en-US" dirty="0"/>
          </a:p>
        </p:txBody>
      </p:sp>
    </p:spTree>
    <p:extLst>
      <p:ext uri="{BB962C8B-B14F-4D97-AF65-F5344CB8AC3E}">
        <p14:creationId xmlns:p14="http://schemas.microsoft.com/office/powerpoint/2010/main" val="33195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222</TotalTime>
  <Words>1152</Words>
  <Application>Microsoft Macintosh PowerPoint</Application>
  <PresentationFormat>On-screen Show (4:3)</PresentationFormat>
  <Paragraphs>71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DR K SOLANKI, FRCS(Edin) SENIOR CONSULTANT SURGEON </vt:lpstr>
      <vt:lpstr>BENIGN BREAST DISEASE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K SOLANKI, FRCS(Edin) SENIOR CONSULTANT SURGEON </dc:title>
  <dc:creator>Office 2004 Test Drive User</dc:creator>
  <cp:lastModifiedBy>Office 2004 Test Drive User</cp:lastModifiedBy>
  <cp:revision>24</cp:revision>
  <dcterms:created xsi:type="dcterms:W3CDTF">2014-09-24T08:51:21Z</dcterms:created>
  <dcterms:modified xsi:type="dcterms:W3CDTF">2014-09-25T11:50:13Z</dcterms:modified>
</cp:coreProperties>
</file>